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72" r:id="rId4"/>
    <p:sldId id="259" r:id="rId5"/>
    <p:sldId id="271" r:id="rId6"/>
    <p:sldId id="258" r:id="rId7"/>
    <p:sldId id="270" r:id="rId8"/>
    <p:sldId id="260" r:id="rId9"/>
    <p:sldId id="261" r:id="rId10"/>
    <p:sldId id="281" r:id="rId11"/>
    <p:sldId id="263" r:id="rId12"/>
    <p:sldId id="277" r:id="rId13"/>
    <p:sldId id="273" r:id="rId14"/>
    <p:sldId id="275" r:id="rId15"/>
    <p:sldId id="276" r:id="rId16"/>
    <p:sldId id="278" r:id="rId17"/>
    <p:sldId id="267" r:id="rId18"/>
    <p:sldId id="280" r:id="rId19"/>
    <p:sldId id="279" r:id="rId20"/>
    <p:sldId id="286" r:id="rId21"/>
    <p:sldId id="262" r:id="rId22"/>
    <p:sldId id="282" r:id="rId23"/>
    <p:sldId id="308" r:id="rId24"/>
    <p:sldId id="287" r:id="rId25"/>
    <p:sldId id="309" r:id="rId26"/>
    <p:sldId id="283" r:id="rId27"/>
    <p:sldId id="285" r:id="rId28"/>
  </p:sldIdLst>
  <p:sldSz cx="18288000" cy="10287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Georgia Pro" panose="02040502050405020303" pitchFamily="18" charset="0"/>
      <p:regular r:id="rId34"/>
      <p:bold r:id="rId35"/>
      <p:italic r:id="rId36"/>
      <p:bold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  <p:embeddedFont>
      <p:font typeface="Signika Negative" pitchFamily="2" charset="0"/>
      <p:regular r:id="rId42"/>
      <p:bold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7F8"/>
    <a:srgbClr val="1A1A1A"/>
    <a:srgbClr val="000000"/>
    <a:srgbClr val="F3F5F6"/>
    <a:srgbClr val="262626"/>
    <a:srgbClr val="404040"/>
    <a:srgbClr val="F5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03" autoAdjust="0"/>
    <p:restoredTop sz="94622" autoAdjust="0"/>
  </p:normalViewPr>
  <p:slideViewPr>
    <p:cSldViewPr>
      <p:cViewPr varScale="1">
        <p:scale>
          <a:sx n="55" d="100"/>
          <a:sy n="55" d="100"/>
        </p:scale>
        <p:origin x="979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BC6C7C-A74C-4808-B9AC-D8E411D33E24}" type="datetimeFigureOut">
              <a:rPr lang="en-IN" smtClean="0"/>
              <a:t>29-10-2023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9975AA-985A-46CD-9DE5-C112BBE12EA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3911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975AA-985A-46CD-9DE5-C112BBE12EA0}" type="slidenum">
              <a:rPr lang="en-IN" smtClean="0"/>
              <a:t>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7412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975AA-985A-46CD-9DE5-C112BBE12EA0}" type="slidenum">
              <a:rPr lang="en-IN" smtClean="0"/>
              <a:t>11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99246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975AA-985A-46CD-9DE5-C112BBE12EA0}" type="slidenum">
              <a:rPr lang="en-IN" smtClean="0"/>
              <a:t>12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0129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975AA-985A-46CD-9DE5-C112BBE12EA0}" type="slidenum">
              <a:rPr lang="en-IN" smtClean="0"/>
              <a:t>13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1445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975AA-985A-46CD-9DE5-C112BBE12EA0}" type="slidenum">
              <a:rPr lang="en-IN" smtClean="0"/>
              <a:t>14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384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975AA-985A-46CD-9DE5-C112BBE12EA0}" type="slidenum">
              <a:rPr lang="en-IN" smtClean="0"/>
              <a:t>15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4844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openxmlformats.org/officeDocument/2006/relationships/hyperlink" Target="https://www.tonsorium.co.uk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respark.in/" TargetMode="External"/><Relationship Id="rId5" Type="http://schemas.openxmlformats.org/officeDocument/2006/relationships/hyperlink" Target="https://www.miosalon.com/" TargetMode="External"/><Relationship Id="rId4" Type="http://schemas.openxmlformats.org/officeDocument/2006/relationships/image" Target="../media/image18.pn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17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svg"/><Relationship Id="rId10" Type="http://schemas.openxmlformats.org/officeDocument/2006/relationships/image" Target="../media/image16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5" name="Group 5"/>
          <p:cNvGrpSpPr/>
          <p:nvPr/>
        </p:nvGrpSpPr>
        <p:grpSpPr>
          <a:xfrm>
            <a:off x="1219199" y="1104900"/>
            <a:ext cx="15849600" cy="8077200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EF1A65A-10EF-B328-4DD1-34DAC33B64FC}"/>
              </a:ext>
            </a:extLst>
          </p:cNvPr>
          <p:cNvSpPr txBox="1"/>
          <p:nvPr/>
        </p:nvSpPr>
        <p:spPr>
          <a:xfrm>
            <a:off x="2743200" y="6438900"/>
            <a:ext cx="5049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latin typeface="Signika negative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ALL SALONS UNDER ONE ROOF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331679-2165-75FD-DC2B-1BD0512ECF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2" t="6022" r="20690" b="5035"/>
          <a:stretch/>
        </p:blipFill>
        <p:spPr>
          <a:xfrm>
            <a:off x="9089571" y="1143627"/>
            <a:ext cx="7960388" cy="8028000"/>
          </a:xfrm>
          <a:prstGeom prst="rect">
            <a:avLst/>
          </a:prstGeom>
        </p:spPr>
      </p:pic>
      <p:sp>
        <p:nvSpPr>
          <p:cNvPr id="13" name="TextBox 9">
            <a:extLst>
              <a:ext uri="{FF2B5EF4-FFF2-40B4-BE49-F238E27FC236}">
                <a16:creationId xmlns:a16="http://schemas.microsoft.com/office/drawing/2014/main" id="{DDDF69D0-8C15-03F9-E938-F7B966312165}"/>
              </a:ext>
            </a:extLst>
          </p:cNvPr>
          <p:cNvSpPr txBox="1"/>
          <p:nvPr/>
        </p:nvSpPr>
        <p:spPr>
          <a:xfrm>
            <a:off x="688318" y="3694628"/>
            <a:ext cx="9039727" cy="2708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8800" dirty="0">
                <a:latin typeface="Georgia Pro" panose="02040502050405020303" pitchFamily="18" charset="0"/>
              </a:rPr>
              <a:t>TONSORIUM</a:t>
            </a:r>
          </a:p>
          <a:p>
            <a:pPr algn="ctr"/>
            <a:r>
              <a:rPr lang="en-US" sz="8800" dirty="0">
                <a:latin typeface="Georgia Pro" panose="02040502050405020303" pitchFamily="18" charset="0"/>
              </a:rPr>
              <a:t>TWITS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E54276D-C832-7AEF-623A-282B405E1990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35258BDA-2AE2-6FCC-3B64-E0528B46B93A}"/>
              </a:ext>
            </a:extLst>
          </p:cNvPr>
          <p:cNvSpPr txBox="1"/>
          <p:nvPr/>
        </p:nvSpPr>
        <p:spPr>
          <a:xfrm>
            <a:off x="1188719" y="751444"/>
            <a:ext cx="11307242" cy="11710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903"/>
              </a:lnSpc>
            </a:pPr>
            <a:r>
              <a:rPr lang="en-US" sz="6000" dirty="0">
                <a:solidFill>
                  <a:srgbClr val="231F20"/>
                </a:solidFill>
                <a:latin typeface="Signika negative" pitchFamily="2" charset="0"/>
              </a:rPr>
              <a:t>REQUIREMENT GATHERING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089EEA-9191-4BD4-15F2-715DFC699591}"/>
              </a:ext>
            </a:extLst>
          </p:cNvPr>
          <p:cNvSpPr txBox="1"/>
          <p:nvPr/>
        </p:nvSpPr>
        <p:spPr>
          <a:xfrm flipH="1">
            <a:off x="1188719" y="2557295"/>
            <a:ext cx="11765281" cy="726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There are 5 entities in our System:  </a:t>
            </a:r>
          </a:p>
          <a:p>
            <a:endParaRPr lang="en-US" sz="4400" dirty="0">
              <a:solidFill>
                <a:srgbClr val="231F2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ADMIN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VISITOR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TONSORIUM OWNER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TONSORIUM STAFF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CUSTOMER</a:t>
            </a:r>
          </a:p>
          <a:p>
            <a:endParaRPr lang="en-IN" sz="4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Graphic 5" descr="Users with solid fill">
            <a:extLst>
              <a:ext uri="{FF2B5EF4-FFF2-40B4-BE49-F238E27FC236}">
                <a16:creationId xmlns:a16="http://schemas.microsoft.com/office/drawing/2014/main" id="{2DB7FD7E-1A4A-7CAE-FB63-D42542F81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2504133"/>
            <a:ext cx="5745481" cy="5745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C3F51D-6979-1297-5667-C47904267C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76435" y="8807409"/>
            <a:ext cx="1100080" cy="11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33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1" name="TextBox 11"/>
          <p:cNvSpPr txBox="1"/>
          <p:nvPr/>
        </p:nvSpPr>
        <p:spPr>
          <a:xfrm>
            <a:off x="915488" y="773641"/>
            <a:ext cx="11307242" cy="11710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903"/>
              </a:lnSpc>
            </a:pPr>
            <a:r>
              <a:rPr lang="en-US" sz="6000" dirty="0">
                <a:solidFill>
                  <a:srgbClr val="231F20"/>
                </a:solidFill>
                <a:latin typeface="Signika negative" pitchFamily="2" charset="0"/>
              </a:rPr>
              <a:t>REQUIREMENT GATHERING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0850" y="2110483"/>
            <a:ext cx="11078642" cy="7797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94517" lvl="1" indent="-247258">
              <a:lnSpc>
                <a:spcPts val="3160"/>
              </a:lnSpc>
              <a:buFont typeface="Arial"/>
              <a:buChar char="•"/>
            </a:pPr>
            <a:endParaRPr lang="en-US" sz="3200" spc="224" dirty="0">
              <a:solidFill>
                <a:srgbClr val="231F2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47259" lvl="1">
              <a:lnSpc>
                <a:spcPts val="3160"/>
              </a:lnSpc>
            </a:pPr>
            <a:r>
              <a:rPr lang="en-US" sz="4400" b="1" spc="224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ADMIN</a:t>
            </a:r>
          </a:p>
          <a:p>
            <a:pPr marL="247259" lvl="1">
              <a:lnSpc>
                <a:spcPts val="3160"/>
              </a:lnSpc>
            </a:pPr>
            <a:endParaRPr lang="en-US" sz="4400" b="1" spc="224" dirty="0">
              <a:solidFill>
                <a:srgbClr val="231F2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47259" lvl="1">
              <a:lnSpc>
                <a:spcPts val="3160"/>
              </a:lnSpc>
            </a:pPr>
            <a:endParaRPr lang="en-US" sz="4400" b="1" spc="224" dirty="0">
              <a:solidFill>
                <a:srgbClr val="231F2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47259" lvl="1">
              <a:lnSpc>
                <a:spcPts val="3160"/>
              </a:lnSpc>
            </a:pPr>
            <a:r>
              <a:rPr lang="en-US" sz="3200" spc="224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ADMIN CAN :</a:t>
            </a:r>
          </a:p>
          <a:p>
            <a:pPr marL="247259" lvl="1">
              <a:lnSpc>
                <a:spcPts val="3160"/>
              </a:lnSpc>
            </a:pPr>
            <a:endParaRPr lang="en-US" sz="3200" spc="224" dirty="0">
              <a:solidFill>
                <a:srgbClr val="231F2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94517" lvl="1" indent="-247258">
              <a:lnSpc>
                <a:spcPts val="3160"/>
              </a:lnSpc>
              <a:buFont typeface="Arial"/>
              <a:buChar char="•"/>
            </a:pPr>
            <a:r>
              <a:rPr lang="en-US" sz="2800" spc="224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Login using login credentials</a:t>
            </a:r>
          </a:p>
          <a:p>
            <a:pPr marL="494517" lvl="1" indent="-247258">
              <a:lnSpc>
                <a:spcPts val="3160"/>
              </a:lnSpc>
              <a:buFont typeface="Arial"/>
              <a:buChar char="•"/>
            </a:pPr>
            <a:endParaRPr lang="en-US" sz="3200" spc="224" dirty="0">
              <a:solidFill>
                <a:srgbClr val="231F2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94517" lvl="1" indent="-247258">
              <a:lnSpc>
                <a:spcPts val="3160"/>
              </a:lnSpc>
              <a:buFont typeface="Arial"/>
              <a:buChar char="•"/>
            </a:pPr>
            <a:r>
              <a:rPr lang="en-US" sz="2800" spc="224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Manage Tonsorium Owners (Approve Tonsorium and De-Activate Tonsorium)</a:t>
            </a:r>
          </a:p>
          <a:p>
            <a:pPr marL="494517" lvl="1" indent="-247258">
              <a:lnSpc>
                <a:spcPts val="3160"/>
              </a:lnSpc>
              <a:buFont typeface="Arial"/>
              <a:buChar char="•"/>
            </a:pPr>
            <a:endParaRPr lang="en-US" sz="2800" spc="224" dirty="0">
              <a:solidFill>
                <a:srgbClr val="231F2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94517" lvl="1" indent="-247258">
              <a:lnSpc>
                <a:spcPts val="3160"/>
              </a:lnSpc>
              <a:buFont typeface="Arial"/>
              <a:buChar char="•"/>
            </a:pPr>
            <a:r>
              <a:rPr lang="en-US" sz="2800" spc="224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Manage Customers (Approve and De-Activate)</a:t>
            </a:r>
          </a:p>
          <a:p>
            <a:pPr marL="494517" lvl="1" indent="-247258">
              <a:lnSpc>
                <a:spcPts val="3160"/>
              </a:lnSpc>
              <a:buFont typeface="Arial"/>
              <a:buChar char="•"/>
            </a:pPr>
            <a:endParaRPr lang="en-US" sz="2800" spc="224" dirty="0">
              <a:solidFill>
                <a:srgbClr val="231F2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94517" lvl="1" indent="-247258">
              <a:lnSpc>
                <a:spcPts val="3160"/>
              </a:lnSpc>
              <a:buFont typeface="Arial"/>
              <a:buChar char="•"/>
            </a:pPr>
            <a:r>
              <a:rPr lang="en-US" sz="2800" spc="224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Manage Services (Add, Update and Remove Services)</a:t>
            </a:r>
          </a:p>
          <a:p>
            <a:pPr marL="494517" lvl="1" indent="-247258">
              <a:lnSpc>
                <a:spcPts val="3160"/>
              </a:lnSpc>
              <a:buFont typeface="Arial"/>
              <a:buChar char="•"/>
            </a:pPr>
            <a:endParaRPr lang="en-US" sz="3200" spc="224" dirty="0">
              <a:solidFill>
                <a:srgbClr val="231F2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94517" lvl="1" indent="-247258">
              <a:lnSpc>
                <a:spcPts val="3160"/>
              </a:lnSpc>
              <a:buFont typeface="Arial"/>
              <a:buChar char="•"/>
            </a:pPr>
            <a:r>
              <a:rPr lang="en-US" sz="2800" spc="224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Manage Payments(Make Payment to Tonsorium Owners, Receive payment from Customers, Refund, etc.)</a:t>
            </a:r>
          </a:p>
          <a:p>
            <a:pPr marL="494517" lvl="1" indent="-247258">
              <a:lnSpc>
                <a:spcPts val="3160"/>
              </a:lnSpc>
              <a:buFont typeface="Arial"/>
              <a:buChar char="•"/>
            </a:pPr>
            <a:endParaRPr lang="en-US" sz="3200" spc="224" dirty="0">
              <a:solidFill>
                <a:srgbClr val="231F2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94517" lvl="1" indent="-247258">
              <a:lnSpc>
                <a:spcPts val="3160"/>
              </a:lnSpc>
              <a:buFont typeface="Arial"/>
              <a:buChar char="•"/>
            </a:pPr>
            <a:r>
              <a:rPr lang="en-US" sz="2800" spc="224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View Feedback From Customers</a:t>
            </a:r>
            <a:endParaRPr lang="en-US" sz="3200" spc="224" dirty="0">
              <a:solidFill>
                <a:srgbClr val="231F2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DA7A18-F094-EE83-172A-ACE668051B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0" y="2733278"/>
            <a:ext cx="5277644" cy="52776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700BF0-E80C-AA1B-2677-7213F696DE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76435" y="8807409"/>
            <a:ext cx="1100080" cy="11000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-5095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1" name="TextBox 11"/>
          <p:cNvSpPr txBox="1"/>
          <p:nvPr/>
        </p:nvSpPr>
        <p:spPr>
          <a:xfrm>
            <a:off x="990599" y="699054"/>
            <a:ext cx="11307242" cy="11710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903"/>
              </a:lnSpc>
            </a:pPr>
            <a:r>
              <a:rPr lang="en-US" sz="6000" dirty="0">
                <a:solidFill>
                  <a:srgbClr val="231F20"/>
                </a:solidFill>
                <a:latin typeface="Signika negative" pitchFamily="2" charset="0"/>
              </a:rPr>
              <a:t>REQUIREMENT GATHERING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0600" y="2575190"/>
            <a:ext cx="11307241" cy="6955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VISITOR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44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VISITOR CAN: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4400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 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View Tonsoriums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View Services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Signup by providing relevant details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View feedbacks of Tonsoriums and Staff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4AD4F0-F30A-C197-19CC-0C3B488CE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7841" y="2609198"/>
            <a:ext cx="4764760" cy="4764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0C0DCB-902A-41D3-846B-FFA69E5DC7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76435" y="8807409"/>
            <a:ext cx="1100080" cy="11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72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1" name="TextBox 11"/>
          <p:cNvSpPr txBox="1"/>
          <p:nvPr/>
        </p:nvSpPr>
        <p:spPr>
          <a:xfrm>
            <a:off x="1051980" y="534389"/>
            <a:ext cx="11307242" cy="11710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903"/>
              </a:lnSpc>
            </a:pPr>
            <a:r>
              <a:rPr lang="en-US" sz="6000" dirty="0">
                <a:solidFill>
                  <a:srgbClr val="231F20"/>
                </a:solidFill>
                <a:latin typeface="Signika negative" pitchFamily="2" charset="0"/>
              </a:rPr>
              <a:t>REQUIREMENT GATHERING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1980" y="1943100"/>
            <a:ext cx="11307241" cy="70173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TONSORIUM OWNER</a:t>
            </a:r>
          </a:p>
          <a:p>
            <a:pPr marL="0" indent="0">
              <a:buNone/>
            </a:pPr>
            <a:b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TONSORIUM OWNER CAN:</a:t>
            </a:r>
          </a:p>
          <a:p>
            <a:pPr marL="0" indent="0">
              <a:buNone/>
            </a:pPr>
            <a:endParaRPr lang="en-US" sz="3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Sign up by providing relevant details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Login using login credentials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Manage Services (Add, Update, Remove Services)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Manage Appointments (Cancel Appointments)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Manage Staff (Add staff, Update staff details, Remove staff,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etc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Manage Payments (View)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View feedback from Customers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54E5E6-1C4A-54EB-F60C-468E1E67D0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5" t="12281" r="20802" b="12281"/>
          <a:stretch/>
        </p:blipFill>
        <p:spPr>
          <a:xfrm>
            <a:off x="13411200" y="2606499"/>
            <a:ext cx="3969858" cy="5074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FA8778-A3E1-0918-B566-779FFCCA48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76435" y="8807409"/>
            <a:ext cx="1100080" cy="11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95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1" name="TextBox 11"/>
          <p:cNvSpPr txBox="1"/>
          <p:nvPr/>
        </p:nvSpPr>
        <p:spPr>
          <a:xfrm>
            <a:off x="914400" y="639358"/>
            <a:ext cx="11307242" cy="11710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903"/>
              </a:lnSpc>
            </a:pPr>
            <a:r>
              <a:rPr lang="en-US" sz="6000" dirty="0">
                <a:solidFill>
                  <a:srgbClr val="231F20"/>
                </a:solidFill>
                <a:latin typeface="Signika negative" pitchFamily="2" charset="0"/>
              </a:rPr>
              <a:t>REQUIREMENT GATHERING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4401" y="2449742"/>
            <a:ext cx="11307241" cy="5847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TONSORIUM STAFF: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48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STAFF CAN: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Login using login credentials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Manage Appointments (Accept/Decline and Cancel)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3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View feedback from customers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View work details (Total Customers served, ratings, etc.)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3ECB4-8E19-F992-44C4-C68EDAD190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0" y="2933700"/>
            <a:ext cx="4419600" cy="441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A6A6C6-4BEF-3102-DB94-ED387C832C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76435" y="8807409"/>
            <a:ext cx="1100080" cy="11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86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1" name="TextBox 11"/>
          <p:cNvSpPr txBox="1"/>
          <p:nvPr/>
        </p:nvSpPr>
        <p:spPr>
          <a:xfrm>
            <a:off x="1186540" y="754143"/>
            <a:ext cx="11307242" cy="11710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903"/>
              </a:lnSpc>
            </a:pPr>
            <a:r>
              <a:rPr lang="en-US" sz="6000" dirty="0">
                <a:solidFill>
                  <a:srgbClr val="231F20"/>
                </a:solidFill>
                <a:latin typeface="Signika negative" pitchFamily="2" charset="0"/>
              </a:rPr>
              <a:t>REQUIREMENT GATHERING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7427" y="2817798"/>
            <a:ext cx="11307241" cy="6740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CUSTOMER: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3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CUSTOMER CAN: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3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Login using login credentials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View Tonsorium and Services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Manage Appointments (Book, Cancel and Reschedule)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Make payments and request refund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3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View and provide rating and feedback to Tonsorium and Staff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B8AD37-C8FD-EBB3-957B-550628C465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38"/>
          <a:stretch/>
        </p:blipFill>
        <p:spPr>
          <a:xfrm>
            <a:off x="12801600" y="3122859"/>
            <a:ext cx="4652545" cy="40412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697C8C-1290-B18E-7D9A-09A0D45CAE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76435" y="8807409"/>
            <a:ext cx="1100080" cy="11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70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83000">
              <a:schemeClr val="tx1">
                <a:lumMod val="85000"/>
                <a:lumOff val="15000"/>
              </a:schemeClr>
            </a:gs>
            <a:gs pos="100000">
              <a:schemeClr val="tx1">
                <a:lumMod val="75000"/>
                <a:lumOff val="25000"/>
              </a:schemeClr>
            </a:gs>
            <a:gs pos="66000">
              <a:srgbClr val="131313"/>
            </a:gs>
            <a:gs pos="34000">
              <a:srgbClr val="000000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243961" y="3412673"/>
            <a:ext cx="5800077" cy="3461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EXISTING </a:t>
            </a:r>
          </a:p>
          <a:p>
            <a:pPr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SYSTEM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3A0B51-D7AB-39CB-C80E-0805A3065B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367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A87A4DE7-B56D-3A1F-DC33-36CABFA117A8}"/>
              </a:ext>
            </a:extLst>
          </p:cNvPr>
          <p:cNvGrpSpPr/>
          <p:nvPr/>
        </p:nvGrpSpPr>
        <p:grpSpPr>
          <a:xfrm>
            <a:off x="0" y="1"/>
            <a:ext cx="18288000" cy="2917816"/>
            <a:chOff x="0" y="0"/>
            <a:chExt cx="4816593" cy="812800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21295C70-1A60-1E93-8731-5EBE60786DC1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4927E380-13F1-5813-BEAF-82F23EF4C3A1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335030" y="540404"/>
            <a:ext cx="13617940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8000" dirty="0">
                <a:solidFill>
                  <a:schemeClr val="bg1"/>
                </a:solidFill>
                <a:latin typeface="Signika negative" pitchFamily="2" charset="0"/>
              </a:rPr>
              <a:t>EXISTING SYSTEM</a:t>
            </a: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305E2666-6BD5-4021-4655-53F9C00583FC}"/>
              </a:ext>
            </a:extLst>
          </p:cNvPr>
          <p:cNvSpPr/>
          <p:nvPr/>
        </p:nvSpPr>
        <p:spPr>
          <a:xfrm>
            <a:off x="1246414" y="8606453"/>
            <a:ext cx="15718971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0750ED-283F-D46F-2C3B-AF39DC759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3238500"/>
            <a:ext cx="15621000" cy="5952155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676400" y="3400764"/>
            <a:ext cx="16421100" cy="5354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lnSpc>
                <a:spcPts val="420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Currently there are web-apps available online such as: </a:t>
            </a:r>
            <a:b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3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https://www.miosalon.com/</a:t>
            </a:r>
            <a:endParaRPr lang="en-US" sz="3200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>
              <a:lnSpc>
                <a:spcPts val="4208"/>
              </a:lnSpc>
              <a:spcBef>
                <a:spcPct val="0"/>
              </a:spcBef>
            </a:pPr>
            <a:r>
              <a:rPr lang="en-US" sz="3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</a:t>
            </a:r>
          </a:p>
          <a:p>
            <a:pPr lvl="0">
              <a:lnSpc>
                <a:spcPts val="4208"/>
              </a:lnSpc>
              <a:spcBef>
                <a:spcPct val="0"/>
              </a:spcBef>
            </a:pPr>
            <a:r>
              <a:rPr lang="en-US" sz="3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</a:t>
            </a:r>
            <a:r>
              <a:rPr lang="en-US" sz="3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https://respark.in/</a:t>
            </a:r>
            <a:endParaRPr lang="en-US" sz="3200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>
              <a:lnSpc>
                <a:spcPts val="4208"/>
              </a:lnSpc>
              <a:spcBef>
                <a:spcPct val="0"/>
              </a:spcBef>
            </a:pPr>
            <a:endParaRPr lang="en-US" sz="3200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>
              <a:lnSpc>
                <a:spcPts val="4208"/>
              </a:lnSpc>
              <a:spcBef>
                <a:spcPct val="0"/>
              </a:spcBef>
            </a:pPr>
            <a:r>
              <a:rPr lang="en-US" sz="3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</a:t>
            </a:r>
            <a:r>
              <a:rPr lang="en-US" sz="3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https://www.tonsorium.co.uk/</a:t>
            </a:r>
            <a:endParaRPr lang="en-US" sz="3200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>
              <a:lnSpc>
                <a:spcPts val="4208"/>
              </a:lnSpc>
              <a:spcBef>
                <a:spcPct val="0"/>
              </a:spcBef>
            </a:pPr>
            <a:endParaRPr lang="en-US" sz="3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>
              <a:lnSpc>
                <a:spcPts val="4208"/>
              </a:lnSpc>
              <a:spcBef>
                <a:spcPct val="0"/>
              </a:spcBef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457200" lvl="0" indent="-457200">
              <a:lnSpc>
                <a:spcPts val="420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 all systems provide services to only single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tonsoriums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at a time.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1CED202-5799-36A1-B41D-82696AB7DB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06920" y="8724900"/>
            <a:ext cx="1100080" cy="11000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DDA515-4C64-EC8A-29B7-483EC8EF83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0123" y="3786054"/>
            <a:ext cx="5835785" cy="485537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4000">
              <a:schemeClr val="tx1"/>
            </a:gs>
            <a:gs pos="34000">
              <a:schemeClr val="tx1">
                <a:lumMod val="85000"/>
                <a:lumOff val="15000"/>
              </a:schemeClr>
            </a:gs>
            <a:gs pos="44000">
              <a:schemeClr val="tx1">
                <a:lumMod val="85000"/>
                <a:lumOff val="15000"/>
              </a:schemeClr>
            </a:gs>
            <a:gs pos="67000">
              <a:schemeClr val="tx1">
                <a:lumMod val="95000"/>
                <a:lumOff val="5000"/>
              </a:schemeClr>
            </a:gs>
            <a:gs pos="16000">
              <a:schemeClr val="tx1">
                <a:lumMod val="75000"/>
                <a:lumOff val="25000"/>
              </a:schemeClr>
            </a:gs>
            <a:gs pos="100000">
              <a:srgbClr val="000000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901061" y="3401420"/>
            <a:ext cx="6485877" cy="3484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PROPOSED </a:t>
            </a:r>
          </a:p>
          <a:p>
            <a:pPr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SYSTEM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850E0C-0C08-16A1-1AE4-E1FD8E871D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40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B6973C-622C-2C1F-0871-69AFFEAA1506}"/>
              </a:ext>
            </a:extLst>
          </p:cNvPr>
          <p:cNvGrpSpPr/>
          <p:nvPr/>
        </p:nvGrpSpPr>
        <p:grpSpPr>
          <a:xfrm>
            <a:off x="0" y="1"/>
            <a:ext cx="18288000" cy="2917816"/>
            <a:chOff x="0" y="0"/>
            <a:chExt cx="4816593" cy="81280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F429C12-216F-E5CA-5772-C1F859F087C9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08E5D5-75E6-F8D4-E9A1-A1B0027388FF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335030" y="514751"/>
            <a:ext cx="13617940" cy="1542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8000" dirty="0">
                <a:solidFill>
                  <a:schemeClr val="bg1"/>
                </a:solidFill>
                <a:latin typeface="Signika negative" pitchFamily="2" charset="0"/>
              </a:rPr>
              <a:t>PROPOSED SYSTEM</a:t>
            </a: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3866E223-17D4-BBE1-475D-5EF9F3FF06F2}"/>
              </a:ext>
            </a:extLst>
          </p:cNvPr>
          <p:cNvSpPr/>
          <p:nvPr/>
        </p:nvSpPr>
        <p:spPr>
          <a:xfrm>
            <a:off x="1246414" y="8724900"/>
            <a:ext cx="15718971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A72A9E-D07F-39F9-5A17-CDF5DD76C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3238501"/>
            <a:ext cx="15621000" cy="59436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543050" y="3156873"/>
            <a:ext cx="15250284" cy="59093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All existing systems provide services to only single Tonsorium.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Our system provides platform to list down their Tonsorium’s online on our platform and customer can choose Tonsorium’s among multiple available options in their locations.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They can Book, Schedule, Reschedule their appointments online with convenience from their homes to save their precious time.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Also customer has option to choose Tonsoriums according to Ratings and Reviews in order to ensure that they get best services.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E0D6F9-3686-F625-7C11-2165B76470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69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4987516" y="2511073"/>
            <a:ext cx="3086100" cy="6836378"/>
            <a:chOff x="0" y="-19050"/>
            <a:chExt cx="812800" cy="1710137"/>
          </a:xfrm>
        </p:grpSpPr>
        <p:sp>
          <p:nvSpPr>
            <p:cNvPr id="4" name="Freeform 4"/>
            <p:cNvSpPr/>
            <p:nvPr/>
          </p:nvSpPr>
          <p:spPr>
            <a:xfrm>
              <a:off x="8376" y="-19050"/>
              <a:ext cx="368852" cy="1710137"/>
            </a:xfrm>
            <a:custGeom>
              <a:avLst/>
              <a:gdLst/>
              <a:ahLst/>
              <a:cxnLst/>
              <a:rect l="l" t="t" r="r" b="b"/>
              <a:pathLst>
                <a:path w="368852" h="1710137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IN" sz="3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sz="3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435529" y="488882"/>
            <a:ext cx="7416941" cy="1692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10000" dirty="0">
                <a:solidFill>
                  <a:srgbClr val="231F20"/>
                </a:solidFill>
                <a:latin typeface="Signika negative" pitchFamily="2" charset="0"/>
              </a:rPr>
              <a:t>CONTENT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31353" y="2737646"/>
            <a:ext cx="937219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3600" b="1" dirty="0">
                <a:solidFill>
                  <a:srgbClr val="36363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31353" y="3534765"/>
            <a:ext cx="937219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3600" b="1" dirty="0">
                <a:solidFill>
                  <a:srgbClr val="36363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31353" y="4415922"/>
            <a:ext cx="937219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3600" b="1" dirty="0">
                <a:solidFill>
                  <a:srgbClr val="36363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31353" y="5213041"/>
            <a:ext cx="937219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3600" b="1" dirty="0">
                <a:solidFill>
                  <a:srgbClr val="36363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50954" y="6005418"/>
            <a:ext cx="937219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3600" b="1" dirty="0">
                <a:solidFill>
                  <a:srgbClr val="36363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50954" y="6836382"/>
            <a:ext cx="937219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3600" b="1" dirty="0">
                <a:solidFill>
                  <a:srgbClr val="36363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50954" y="7686675"/>
            <a:ext cx="937219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3600" b="1" dirty="0">
                <a:solidFill>
                  <a:srgbClr val="36363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62256" y="2781300"/>
            <a:ext cx="6069973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32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OUR TEAM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58000" y="3627859"/>
            <a:ext cx="6369908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32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COMPANY INTRODUCTION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858634" y="4495608"/>
            <a:ext cx="6069973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32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PROJECT INTRODUCTION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856234" y="6086008"/>
            <a:ext cx="6369908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32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EXISTING SYSTEM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856234" y="6924208"/>
            <a:ext cx="6369908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32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PROPOSED SYSTEM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837560" y="5295900"/>
            <a:ext cx="6069973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32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REQUIREMENT AND GATHERING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834463" y="7762408"/>
            <a:ext cx="6369908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32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TOOLS AND TECHNOLOGY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C40794C9-240E-5AA2-367E-5F75868E52C3}"/>
              </a:ext>
            </a:extLst>
          </p:cNvPr>
          <p:cNvSpPr txBox="1"/>
          <p:nvPr/>
        </p:nvSpPr>
        <p:spPr>
          <a:xfrm>
            <a:off x="5250953" y="8496300"/>
            <a:ext cx="937219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3600" b="1" dirty="0">
                <a:solidFill>
                  <a:srgbClr val="36363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08</a:t>
            </a:r>
          </a:p>
        </p:txBody>
      </p:sp>
      <p:sp>
        <p:nvSpPr>
          <p:cNvPr id="26" name="TextBox 21">
            <a:extLst>
              <a:ext uri="{FF2B5EF4-FFF2-40B4-BE49-F238E27FC236}">
                <a16:creationId xmlns:a16="http://schemas.microsoft.com/office/drawing/2014/main" id="{46CF9B15-DB4B-F68D-70ED-10E54EDD8E9E}"/>
              </a:ext>
            </a:extLst>
          </p:cNvPr>
          <p:cNvSpPr txBox="1"/>
          <p:nvPr/>
        </p:nvSpPr>
        <p:spPr>
          <a:xfrm>
            <a:off x="6858634" y="8600608"/>
            <a:ext cx="6369908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32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DFD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5F1E9439-2226-8990-1FAB-A9EAEC3482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11600" y="8770354"/>
            <a:ext cx="1154193" cy="115419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4000">
              <a:schemeClr val="tx1"/>
            </a:gs>
            <a:gs pos="34000">
              <a:schemeClr val="tx1">
                <a:lumMod val="85000"/>
                <a:lumOff val="15000"/>
              </a:schemeClr>
            </a:gs>
            <a:gs pos="44000">
              <a:schemeClr val="tx1">
                <a:lumMod val="85000"/>
                <a:lumOff val="15000"/>
              </a:schemeClr>
            </a:gs>
            <a:gs pos="67000">
              <a:schemeClr val="tx1">
                <a:lumMod val="95000"/>
                <a:lumOff val="5000"/>
              </a:schemeClr>
            </a:gs>
            <a:gs pos="16000">
              <a:schemeClr val="tx1">
                <a:lumMod val="75000"/>
                <a:lumOff val="25000"/>
              </a:schemeClr>
            </a:gs>
            <a:gs pos="100000">
              <a:srgbClr val="000000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343400" y="2705100"/>
            <a:ext cx="8500738" cy="5266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TOOLS AND TECHNOLOGY USED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850E0C-0C08-16A1-1AE4-E1FD8E871D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50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2" y="-30519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94D2B3D-219B-FF7E-4D0F-DB7635D327D1}"/>
              </a:ext>
            </a:extLst>
          </p:cNvPr>
          <p:cNvGrpSpPr/>
          <p:nvPr/>
        </p:nvGrpSpPr>
        <p:grpSpPr>
          <a:xfrm>
            <a:off x="805640" y="6581881"/>
            <a:ext cx="3478769" cy="2274615"/>
            <a:chOff x="1600200" y="5941547"/>
            <a:chExt cx="3467055" cy="1524971"/>
          </a:xfrm>
        </p:grpSpPr>
        <p:sp>
          <p:nvSpPr>
            <p:cNvPr id="9" name="TextBox 9"/>
            <p:cNvSpPr txBox="1"/>
            <p:nvPr/>
          </p:nvSpPr>
          <p:spPr>
            <a:xfrm>
              <a:off x="1731464" y="6606757"/>
              <a:ext cx="3204526" cy="859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45"/>
                </a:lnSpc>
              </a:pPr>
              <a:r>
                <a:rPr lang="en-US" sz="2400" spc="18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HTML 5</a:t>
              </a:r>
            </a:p>
            <a:p>
              <a:pPr algn="ctr">
                <a:lnSpc>
                  <a:spcPts val="2545"/>
                </a:lnSpc>
              </a:pPr>
              <a:r>
                <a:rPr lang="en-US" sz="2400" spc="18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CSS 3</a:t>
              </a:r>
            </a:p>
            <a:p>
              <a:pPr algn="ctr">
                <a:lnSpc>
                  <a:spcPts val="2545"/>
                </a:lnSpc>
              </a:pPr>
              <a:r>
                <a:rPr lang="en-US" sz="2400" spc="18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JavaScript 13 </a:t>
              </a:r>
              <a:endParaRPr lang="en-US" sz="2400" spc="18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algn="ctr">
                <a:lnSpc>
                  <a:spcPts val="2545"/>
                </a:lnSpc>
              </a:pPr>
              <a:r>
                <a:rPr lang="en-US" sz="2400" spc="18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REACT JS v18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600200" y="5941547"/>
              <a:ext cx="3467055" cy="5110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3"/>
                </a:lnSpc>
              </a:pPr>
              <a:r>
                <a:rPr lang="en-US" sz="3200" spc="289" dirty="0">
                  <a:solidFill>
                    <a:srgbClr val="231F20"/>
                  </a:solidFill>
                  <a:latin typeface="Signika negative" pitchFamily="2" charset="0"/>
                </a:rPr>
                <a:t>FRONT-END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D892114-530F-2BAE-86D0-18E6C5DC234C}"/>
              </a:ext>
            </a:extLst>
          </p:cNvPr>
          <p:cNvGrpSpPr/>
          <p:nvPr/>
        </p:nvGrpSpPr>
        <p:grpSpPr>
          <a:xfrm>
            <a:off x="2057400" y="5490228"/>
            <a:ext cx="14935200" cy="662132"/>
            <a:chOff x="1600200" y="5439650"/>
            <a:chExt cx="15313106" cy="662132"/>
          </a:xfrm>
        </p:grpSpPr>
        <p:sp>
          <p:nvSpPr>
            <p:cNvPr id="5" name="AutoShape 5"/>
            <p:cNvSpPr/>
            <p:nvPr/>
          </p:nvSpPr>
          <p:spPr>
            <a:xfrm>
              <a:off x="1752600" y="5829300"/>
              <a:ext cx="14314215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 dirty="0"/>
            </a:p>
          </p:txBody>
        </p:sp>
        <p:grpSp>
          <p:nvGrpSpPr>
            <p:cNvPr id="6" name="Group 6"/>
            <p:cNvGrpSpPr/>
            <p:nvPr/>
          </p:nvGrpSpPr>
          <p:grpSpPr>
            <a:xfrm>
              <a:off x="1600200" y="5556818"/>
              <a:ext cx="501082" cy="501082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31211"/>
              </a:solidFill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 dirty="0"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9148548" y="5600700"/>
              <a:ext cx="754358" cy="501082"/>
              <a:chOff x="-487038" y="0"/>
              <a:chExt cx="1223638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-487038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31211"/>
              </a:solidFill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 dirty="0"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15731754" y="5439650"/>
              <a:ext cx="1181552" cy="618250"/>
              <a:chOff x="-1179981" y="57150"/>
              <a:chExt cx="1916581" cy="1002856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-1179981" y="247207"/>
                <a:ext cx="809172" cy="812799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31211"/>
              </a:solidFill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 dirty="0"/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E5F047A-464C-6181-00E5-22C00ACDEAFE}"/>
              </a:ext>
            </a:extLst>
          </p:cNvPr>
          <p:cNvGrpSpPr/>
          <p:nvPr/>
        </p:nvGrpSpPr>
        <p:grpSpPr>
          <a:xfrm>
            <a:off x="8155862" y="6667109"/>
            <a:ext cx="3204526" cy="1865514"/>
            <a:chOff x="8153400" y="6004753"/>
            <a:chExt cx="3204526" cy="1865514"/>
          </a:xfrm>
        </p:grpSpPr>
        <p:sp>
          <p:nvSpPr>
            <p:cNvPr id="29" name="TextBox 29"/>
            <p:cNvSpPr txBox="1"/>
            <p:nvPr/>
          </p:nvSpPr>
          <p:spPr>
            <a:xfrm>
              <a:off x="8153400" y="6908465"/>
              <a:ext cx="3204526" cy="961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45"/>
                </a:lnSpc>
              </a:pPr>
              <a:r>
                <a:rPr lang="en-US" sz="2400" spc="180" dirty="0" err="1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mongoDB</a:t>
              </a:r>
              <a:r>
                <a:rPr lang="en-US" sz="2400" spc="18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v6.0.7</a:t>
              </a:r>
            </a:p>
            <a:p>
              <a:pPr algn="ctr">
                <a:lnSpc>
                  <a:spcPts val="2545"/>
                </a:lnSpc>
              </a:pPr>
              <a:r>
                <a:rPr lang="en-US" sz="2400" spc="18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Node JS v20</a:t>
              </a:r>
            </a:p>
            <a:p>
              <a:pPr algn="ctr">
                <a:lnSpc>
                  <a:spcPts val="2545"/>
                </a:lnSpc>
              </a:pPr>
              <a:endParaRPr lang="en-US" sz="2400" spc="18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8360300" y="6004753"/>
              <a:ext cx="2709833" cy="5110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3"/>
                </a:lnSpc>
              </a:pPr>
              <a:r>
                <a:rPr lang="en-US" sz="3200" spc="289" dirty="0">
                  <a:solidFill>
                    <a:srgbClr val="231F20"/>
                  </a:solidFill>
                  <a:latin typeface="Signika negative" pitchFamily="2" charset="0"/>
                </a:rPr>
                <a:t>BACK-END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CA6DA93-7AC9-CA5E-A5C9-78A536894CC0}"/>
              </a:ext>
            </a:extLst>
          </p:cNvPr>
          <p:cNvGrpSpPr/>
          <p:nvPr/>
        </p:nvGrpSpPr>
        <p:grpSpPr>
          <a:xfrm>
            <a:off x="13952219" y="6523450"/>
            <a:ext cx="3824296" cy="1941074"/>
            <a:chOff x="14138528" y="6205494"/>
            <a:chExt cx="3824296" cy="1941074"/>
          </a:xfrm>
        </p:grpSpPr>
        <p:sp>
          <p:nvSpPr>
            <p:cNvPr id="31" name="TextBox 31"/>
            <p:cNvSpPr txBox="1"/>
            <p:nvPr/>
          </p:nvSpPr>
          <p:spPr>
            <a:xfrm>
              <a:off x="14550074" y="6864166"/>
              <a:ext cx="3204526" cy="1282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45"/>
                </a:lnSpc>
              </a:pPr>
              <a:r>
                <a:rPr lang="en-US" sz="2400" spc="18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MS PowerPoint 2021</a:t>
              </a:r>
            </a:p>
            <a:p>
              <a:pPr algn="ctr">
                <a:lnSpc>
                  <a:spcPts val="2545"/>
                </a:lnSpc>
              </a:pPr>
              <a:r>
                <a:rPr lang="en-US" sz="2400" spc="18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Draw.io v21.6.1</a:t>
              </a:r>
            </a:p>
            <a:p>
              <a:pPr algn="ctr">
                <a:lnSpc>
                  <a:spcPts val="2545"/>
                </a:lnSpc>
              </a:pPr>
              <a:r>
                <a:rPr lang="en-US" sz="2400" spc="18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Canva v1.38.0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4138528" y="6205494"/>
              <a:ext cx="3824296" cy="5110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073"/>
                </a:lnSpc>
              </a:pPr>
              <a:r>
                <a:rPr lang="en-IN" sz="3200" spc="289" dirty="0">
                  <a:solidFill>
                    <a:srgbClr val="231F20"/>
                  </a:solidFill>
                  <a:latin typeface="Signika negative" pitchFamily="2" charset="0"/>
                </a:rPr>
                <a:t>OTHER </a:t>
              </a:r>
              <a:r>
                <a:rPr lang="en-US" sz="3200" spc="289" dirty="0">
                  <a:solidFill>
                    <a:srgbClr val="231F20"/>
                  </a:solidFill>
                  <a:latin typeface="Signika negative" pitchFamily="2" charset="0"/>
                </a:rPr>
                <a:t>TOOLS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7F63DC3-CFEF-EA5A-3261-CD0B96E505DD}"/>
              </a:ext>
            </a:extLst>
          </p:cNvPr>
          <p:cNvGrpSpPr/>
          <p:nvPr/>
        </p:nvGrpSpPr>
        <p:grpSpPr>
          <a:xfrm>
            <a:off x="14069665" y="2213416"/>
            <a:ext cx="3303935" cy="3009062"/>
            <a:chOff x="14344900" y="2105190"/>
            <a:chExt cx="3303935" cy="3009062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3BB22DD-691B-976B-EF43-6FEE00545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344900" y="3710390"/>
              <a:ext cx="1508670" cy="140259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CF69C11-44E9-D93D-1CBB-BB02D3F56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366046" y="2105190"/>
              <a:ext cx="1301873" cy="130187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1606C76-8DE0-66E6-E26F-D329D9A06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214127" y="3679544"/>
              <a:ext cx="1434708" cy="1434708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7541833-0AF6-1DBC-B298-254A3CE32720}"/>
              </a:ext>
            </a:extLst>
          </p:cNvPr>
          <p:cNvGrpSpPr/>
          <p:nvPr/>
        </p:nvGrpSpPr>
        <p:grpSpPr>
          <a:xfrm>
            <a:off x="7086038" y="1986796"/>
            <a:ext cx="5263279" cy="3434301"/>
            <a:chOff x="7765098" y="1971038"/>
            <a:chExt cx="5263279" cy="343430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256B455-6105-0088-CA8A-5C36BD64BD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090" t="19707" r="-3134" b="26631"/>
            <a:stretch/>
          </p:blipFill>
          <p:spPr>
            <a:xfrm>
              <a:off x="7765098" y="1971038"/>
              <a:ext cx="5263279" cy="1469596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A463F0B-CFD7-DAAD-FADE-E7EE042E77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678" b="18948"/>
            <a:stretch/>
          </p:blipFill>
          <p:spPr>
            <a:xfrm>
              <a:off x="9692148" y="3358937"/>
              <a:ext cx="3178912" cy="2046402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2B178A1-BC45-A9B5-4E4E-BB50115187A5}"/>
              </a:ext>
            </a:extLst>
          </p:cNvPr>
          <p:cNvGrpSpPr/>
          <p:nvPr/>
        </p:nvGrpSpPr>
        <p:grpSpPr>
          <a:xfrm>
            <a:off x="762609" y="2755678"/>
            <a:ext cx="5472230" cy="1981065"/>
            <a:chOff x="762609" y="2922508"/>
            <a:chExt cx="5472230" cy="1981065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3617B82-4B18-11E4-E6DE-2351525F7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5560" y="3364074"/>
              <a:ext cx="1339279" cy="1339279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67FD5D47-E09C-60EF-6A8B-25224CB71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609" y="2922508"/>
              <a:ext cx="3962130" cy="1981065"/>
            </a:xfrm>
            <a:prstGeom prst="rect">
              <a:avLst/>
            </a:prstGeom>
          </p:spPr>
        </p:pic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7EBE5E03-F235-01F0-20F8-2EAF666D3EE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76435" y="8807409"/>
            <a:ext cx="1100080" cy="110008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564CC8BC-1D09-B628-36FF-81A209D5C436}"/>
              </a:ext>
            </a:extLst>
          </p:cNvPr>
          <p:cNvGrpSpPr/>
          <p:nvPr/>
        </p:nvGrpSpPr>
        <p:grpSpPr>
          <a:xfrm>
            <a:off x="0" y="1"/>
            <a:ext cx="18288000" cy="1939818"/>
            <a:chOff x="0" y="0"/>
            <a:chExt cx="4816593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C9B08FA-E3BF-CDB3-7393-BB1BE7985F9F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B2AF76AD-9724-7A85-BA3E-859C1B1841E4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DC36B8B-BABA-45C7-1173-DB81206C9D6D}"/>
              </a:ext>
            </a:extLst>
          </p:cNvPr>
          <p:cNvSpPr txBox="1"/>
          <p:nvPr/>
        </p:nvSpPr>
        <p:spPr>
          <a:xfrm>
            <a:off x="2356682" y="228743"/>
            <a:ext cx="13659673" cy="13302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7200" dirty="0">
                <a:solidFill>
                  <a:srgbClr val="FFFFFF"/>
                </a:solidFill>
                <a:latin typeface="Signika negative" pitchFamily="2" charset="0"/>
              </a:rPr>
              <a:t>TOOLS AND TECHNOLOGY USED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31000">
              <a:schemeClr val="tx1">
                <a:lumMod val="85000"/>
                <a:lumOff val="15000"/>
              </a:schemeClr>
            </a:gs>
            <a:gs pos="60000">
              <a:schemeClr val="tx1">
                <a:lumMod val="75000"/>
                <a:lumOff val="25000"/>
              </a:schemeClr>
            </a:gs>
            <a:gs pos="100000">
              <a:srgbClr val="000000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EFAA863-92DF-CB0B-3068-B4D06DD80554}"/>
              </a:ext>
            </a:extLst>
          </p:cNvPr>
          <p:cNvGrpSpPr/>
          <p:nvPr/>
        </p:nvGrpSpPr>
        <p:grpSpPr>
          <a:xfrm>
            <a:off x="11125200" y="21771"/>
            <a:ext cx="2362200" cy="7543800"/>
            <a:chOff x="11332029" y="21771"/>
            <a:chExt cx="2362200" cy="7543800"/>
          </a:xfrm>
          <a:solidFill>
            <a:srgbClr val="F3F5F6"/>
          </a:solidFill>
          <a:effectLst>
            <a:reflection blurRad="6350" stA="50000" endA="275" endPos="40000" dist="101600" dir="5400000" sy="-100000" algn="bl" rotWithShape="0"/>
          </a:effectLst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D342A32-A027-D664-B68F-9C5D415E28D3}"/>
                </a:ext>
              </a:extLst>
            </p:cNvPr>
            <p:cNvSpPr/>
            <p:nvPr/>
          </p:nvSpPr>
          <p:spPr>
            <a:xfrm>
              <a:off x="11332029" y="21771"/>
              <a:ext cx="2362200" cy="518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Flowchart: Delay 14">
              <a:extLst>
                <a:ext uri="{FF2B5EF4-FFF2-40B4-BE49-F238E27FC236}">
                  <a16:creationId xmlns:a16="http://schemas.microsoft.com/office/drawing/2014/main" id="{366BE20A-6E83-637E-FBD4-8E5CAC38741C}"/>
                </a:ext>
              </a:extLst>
            </p:cNvPr>
            <p:cNvSpPr/>
            <p:nvPr/>
          </p:nvSpPr>
          <p:spPr>
            <a:xfrm rot="5400000">
              <a:off x="11332029" y="5203371"/>
              <a:ext cx="2362200" cy="2362200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1D8553-FED2-A3A6-E72C-4A8F67410DB4}"/>
              </a:ext>
            </a:extLst>
          </p:cNvPr>
          <p:cNvGrpSpPr/>
          <p:nvPr/>
        </p:nvGrpSpPr>
        <p:grpSpPr>
          <a:xfrm>
            <a:off x="7962900" y="10887"/>
            <a:ext cx="2362200" cy="7543800"/>
            <a:chOff x="11332029" y="21771"/>
            <a:chExt cx="2362200" cy="7543800"/>
          </a:xfrm>
          <a:solidFill>
            <a:srgbClr val="F3F5F6"/>
          </a:solidFill>
          <a:effectLst>
            <a:reflection blurRad="6350" stA="50000" endA="275" endPos="40000" dist="101600" dir="5400000" sy="-100000" algn="bl" rotWithShape="0"/>
          </a:effectLst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A248010-3C56-9A9F-23D6-C7F8CF4FF4E7}"/>
                </a:ext>
              </a:extLst>
            </p:cNvPr>
            <p:cNvSpPr/>
            <p:nvPr/>
          </p:nvSpPr>
          <p:spPr>
            <a:xfrm>
              <a:off x="11332029" y="21771"/>
              <a:ext cx="2362200" cy="518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Flowchart: Delay 18">
              <a:extLst>
                <a:ext uri="{FF2B5EF4-FFF2-40B4-BE49-F238E27FC236}">
                  <a16:creationId xmlns:a16="http://schemas.microsoft.com/office/drawing/2014/main" id="{61AA9AC5-9870-6D0D-DA7A-66FDDE2C0E68}"/>
                </a:ext>
              </a:extLst>
            </p:cNvPr>
            <p:cNvSpPr/>
            <p:nvPr/>
          </p:nvSpPr>
          <p:spPr>
            <a:xfrm rot="5400000">
              <a:off x="11332029" y="5203371"/>
              <a:ext cx="2362200" cy="2362200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C860B3E-3162-34F1-5974-C1F5D6164BC4}"/>
              </a:ext>
            </a:extLst>
          </p:cNvPr>
          <p:cNvGrpSpPr/>
          <p:nvPr/>
        </p:nvGrpSpPr>
        <p:grpSpPr>
          <a:xfrm>
            <a:off x="4800600" y="16329"/>
            <a:ext cx="2362200" cy="7543800"/>
            <a:chOff x="11332029" y="21771"/>
            <a:chExt cx="2362200" cy="7543800"/>
          </a:xfrm>
          <a:solidFill>
            <a:srgbClr val="F3F5F6"/>
          </a:solidFill>
          <a:effectLst>
            <a:reflection blurRad="6350" stA="50000" endA="275" endPos="40000" dist="101600" dir="5400000" sy="-100000" algn="bl" rotWithShape="0"/>
          </a:effectLst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3970854-4D00-15E3-4501-D098C3F4512E}"/>
                </a:ext>
              </a:extLst>
            </p:cNvPr>
            <p:cNvSpPr/>
            <p:nvPr/>
          </p:nvSpPr>
          <p:spPr>
            <a:xfrm>
              <a:off x="11332029" y="21771"/>
              <a:ext cx="2362200" cy="518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" name="Flowchart: Delay 21">
              <a:extLst>
                <a:ext uri="{FF2B5EF4-FFF2-40B4-BE49-F238E27FC236}">
                  <a16:creationId xmlns:a16="http://schemas.microsoft.com/office/drawing/2014/main" id="{CCE8D5B5-669E-8532-3FFC-B3AAC2AC326A}"/>
                </a:ext>
              </a:extLst>
            </p:cNvPr>
            <p:cNvSpPr/>
            <p:nvPr/>
          </p:nvSpPr>
          <p:spPr>
            <a:xfrm rot="5400000">
              <a:off x="11332029" y="5203371"/>
              <a:ext cx="2362200" cy="2362200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C5B69DB-EA71-BE7C-F523-AD5E306433CB}"/>
              </a:ext>
            </a:extLst>
          </p:cNvPr>
          <p:cNvSpPr txBox="1"/>
          <p:nvPr/>
        </p:nvSpPr>
        <p:spPr>
          <a:xfrm>
            <a:off x="5312232" y="2044042"/>
            <a:ext cx="826769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800" dirty="0">
                <a:latin typeface="Signika negative" pitchFamily="2" charset="0"/>
              </a:rPr>
              <a:t>D		 F		  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D0B83C-9C27-B4D9-AA19-E6CD7961F325}"/>
              </a:ext>
            </a:extLst>
          </p:cNvPr>
          <p:cNvSpPr txBox="1"/>
          <p:nvPr/>
        </p:nvSpPr>
        <p:spPr>
          <a:xfrm>
            <a:off x="5361218" y="4260033"/>
            <a:ext cx="8267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Signika negative" pitchFamily="2" charset="0"/>
              </a:rPr>
              <a:t>DATA 		   FLOW 	            DIAGRAMS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BA30D8E-0AD8-E4BA-2175-BB576F966E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483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83000">
              <a:schemeClr val="tx1">
                <a:lumMod val="85000"/>
                <a:lumOff val="15000"/>
              </a:schemeClr>
            </a:gs>
            <a:gs pos="100000">
              <a:schemeClr val="tx1">
                <a:lumMod val="75000"/>
                <a:lumOff val="25000"/>
              </a:schemeClr>
            </a:gs>
            <a:gs pos="66000">
              <a:srgbClr val="131313"/>
            </a:gs>
            <a:gs pos="34000">
              <a:srgbClr val="000000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817680" y="4292690"/>
            <a:ext cx="4652639" cy="1701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LEVEL 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3A0B51-D7AB-39CB-C80E-0805A3065B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01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8CAEFF2-61A2-A1CB-C97A-2CDC3538AD2C}"/>
              </a:ext>
            </a:extLst>
          </p:cNvPr>
          <p:cNvSpPr/>
          <p:nvPr/>
        </p:nvSpPr>
        <p:spPr>
          <a:xfrm flipH="1" flipV="1">
            <a:off x="-1" y="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16B05E-D580-2A8B-F2D0-B60F5B2FF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1089" y="0"/>
            <a:ext cx="14565821" cy="10287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3BC462-C854-9098-BD08-DAD76867D8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594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83000">
              <a:schemeClr val="tx1">
                <a:lumMod val="85000"/>
                <a:lumOff val="15000"/>
              </a:schemeClr>
            </a:gs>
            <a:gs pos="100000">
              <a:schemeClr val="tx1">
                <a:lumMod val="75000"/>
                <a:lumOff val="25000"/>
              </a:schemeClr>
            </a:gs>
            <a:gs pos="66000">
              <a:srgbClr val="131313"/>
            </a:gs>
            <a:gs pos="34000">
              <a:srgbClr val="000000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817680" y="4292690"/>
            <a:ext cx="4652639" cy="1701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LEVEL 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3A0B51-D7AB-39CB-C80E-0805A3065B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1730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4790F9C-B340-1DBA-740C-588F3C4D71EA}"/>
              </a:ext>
            </a:extLst>
          </p:cNvPr>
          <p:cNvSpPr/>
          <p:nvPr/>
        </p:nvSpPr>
        <p:spPr>
          <a:xfrm flipH="1" flipV="1">
            <a:off x="-1" y="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08A00A-0F44-D323-B502-5B4ADEB2D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1873" y="0"/>
            <a:ext cx="14444254" cy="10286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110923-AF84-0926-1292-9F936F5A5C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965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agonal Stripe 6">
            <a:extLst>
              <a:ext uri="{FF2B5EF4-FFF2-40B4-BE49-F238E27FC236}">
                <a16:creationId xmlns:a16="http://schemas.microsoft.com/office/drawing/2014/main" id="{7D6670AF-2F8D-94D7-7BB4-9702295E4839}"/>
              </a:ext>
            </a:extLst>
          </p:cNvPr>
          <p:cNvSpPr/>
          <p:nvPr/>
        </p:nvSpPr>
        <p:spPr>
          <a:xfrm rot="10800000">
            <a:off x="12573000" y="3619500"/>
            <a:ext cx="5715000" cy="6667500"/>
          </a:xfrm>
          <a:prstGeom prst="diagStripe">
            <a:avLst/>
          </a:prstGeom>
          <a:gradFill flip="none" rotWithShape="1">
            <a:gsLst>
              <a:gs pos="56000">
                <a:srgbClr val="000000">
                  <a:tint val="66000"/>
                  <a:satMod val="160000"/>
                </a:srgbClr>
              </a:gs>
              <a:gs pos="7000">
                <a:schemeClr val="tx1"/>
              </a:gs>
              <a:gs pos="100000">
                <a:schemeClr val="tx1"/>
              </a:gs>
              <a:gs pos="40000">
                <a:schemeClr val="bg1">
                  <a:lumMod val="50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5400000" algn="ctr" rotWithShape="0">
              <a:srgbClr val="000000">
                <a:alpha val="4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24FA2344-D6BB-5659-F34D-BD51B6BF2924}"/>
              </a:ext>
            </a:extLst>
          </p:cNvPr>
          <p:cNvSpPr/>
          <p:nvPr/>
        </p:nvSpPr>
        <p:spPr>
          <a:xfrm>
            <a:off x="214715" y="6183427"/>
            <a:ext cx="1980000" cy="1800000"/>
          </a:xfrm>
          <a:prstGeom prst="hexagon">
            <a:avLst/>
          </a:prstGeom>
          <a:solidFill>
            <a:srgbClr val="404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FEAFFBD7-4D4A-18C7-4E07-C2ACC650DE1F}"/>
              </a:ext>
            </a:extLst>
          </p:cNvPr>
          <p:cNvSpPr/>
          <p:nvPr/>
        </p:nvSpPr>
        <p:spPr>
          <a:xfrm>
            <a:off x="1796142" y="5203371"/>
            <a:ext cx="1980000" cy="1800000"/>
          </a:xfrm>
          <a:prstGeom prst="hexagon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FC379462-3EBD-EFF5-B16E-0AC5DFFACB4F}"/>
              </a:ext>
            </a:extLst>
          </p:cNvPr>
          <p:cNvSpPr/>
          <p:nvPr/>
        </p:nvSpPr>
        <p:spPr>
          <a:xfrm>
            <a:off x="1828201" y="7076739"/>
            <a:ext cx="1980000" cy="1800000"/>
          </a:xfrm>
          <a:prstGeom prst="hexagon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4CA6AECB-77CB-FE9B-EE62-A975A27B174C}"/>
              </a:ext>
            </a:extLst>
          </p:cNvPr>
          <p:cNvSpPr/>
          <p:nvPr/>
        </p:nvSpPr>
        <p:spPr>
          <a:xfrm>
            <a:off x="3386701" y="6101785"/>
            <a:ext cx="1980000" cy="1800000"/>
          </a:xfrm>
          <a:prstGeom prst="hexagon">
            <a:avLst/>
          </a:prstGeom>
          <a:solidFill>
            <a:srgbClr val="40404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48C59352-083C-686D-D33D-4D1BC219CCFB}"/>
              </a:ext>
            </a:extLst>
          </p:cNvPr>
          <p:cNvSpPr/>
          <p:nvPr/>
        </p:nvSpPr>
        <p:spPr>
          <a:xfrm>
            <a:off x="3348602" y="2324100"/>
            <a:ext cx="1980000" cy="1800000"/>
          </a:xfrm>
          <a:prstGeom prst="hexagon">
            <a:avLst/>
          </a:prstGeom>
          <a:solidFill>
            <a:srgbClr val="262626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D0811547-9405-7501-142A-193BB38F6DA0}"/>
              </a:ext>
            </a:extLst>
          </p:cNvPr>
          <p:cNvSpPr/>
          <p:nvPr/>
        </p:nvSpPr>
        <p:spPr>
          <a:xfrm>
            <a:off x="4978416" y="7039885"/>
            <a:ext cx="1980000" cy="1800000"/>
          </a:xfrm>
          <a:prstGeom prst="hexagon">
            <a:avLst/>
          </a:prstGeom>
          <a:solidFill>
            <a:srgbClr val="40404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054845AF-55BC-9BD4-B97C-AA6187C9F567}"/>
              </a:ext>
            </a:extLst>
          </p:cNvPr>
          <p:cNvSpPr/>
          <p:nvPr/>
        </p:nvSpPr>
        <p:spPr>
          <a:xfrm>
            <a:off x="192944" y="4297928"/>
            <a:ext cx="1980000" cy="1800000"/>
          </a:xfrm>
          <a:prstGeom prst="hexagon">
            <a:avLst/>
          </a:prstGeom>
          <a:solidFill>
            <a:srgbClr val="40404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264949CF-9B2D-8A18-6D3B-A2F0F5984F5B}"/>
              </a:ext>
            </a:extLst>
          </p:cNvPr>
          <p:cNvSpPr/>
          <p:nvPr/>
        </p:nvSpPr>
        <p:spPr>
          <a:xfrm>
            <a:off x="1770773" y="3321729"/>
            <a:ext cx="1980000" cy="1800000"/>
          </a:xfrm>
          <a:prstGeom prst="hexagon">
            <a:avLst/>
          </a:prstGeom>
          <a:solidFill>
            <a:srgbClr val="40404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EC39954C-6AFE-1457-53C6-2EDBA57448DB}"/>
              </a:ext>
            </a:extLst>
          </p:cNvPr>
          <p:cNvSpPr/>
          <p:nvPr/>
        </p:nvSpPr>
        <p:spPr>
          <a:xfrm>
            <a:off x="3364887" y="4221729"/>
            <a:ext cx="1980000" cy="1800000"/>
          </a:xfrm>
          <a:prstGeom prst="hexagon">
            <a:avLst/>
          </a:prstGeom>
          <a:solidFill>
            <a:srgbClr val="262626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290B2F-9F0F-700E-1393-7B10FB1ABBD1}"/>
              </a:ext>
            </a:extLst>
          </p:cNvPr>
          <p:cNvSpPr txBox="1"/>
          <p:nvPr/>
        </p:nvSpPr>
        <p:spPr>
          <a:xfrm>
            <a:off x="5918597" y="4071258"/>
            <a:ext cx="64508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9600" dirty="0">
                <a:solidFill>
                  <a:srgbClr val="F3F5F6"/>
                </a:solidFill>
                <a:latin typeface="Signika negative" pitchFamily="2" charset="0"/>
              </a:rPr>
              <a:t>THANK YOU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CA1701-2DCA-1E93-734A-DC6A023FEDEC}"/>
              </a:ext>
            </a:extLst>
          </p:cNvPr>
          <p:cNvCxnSpPr/>
          <p:nvPr/>
        </p:nvCxnSpPr>
        <p:spPr>
          <a:xfrm>
            <a:off x="8176424" y="5640918"/>
            <a:ext cx="1826281" cy="0"/>
          </a:xfrm>
          <a:prstGeom prst="line">
            <a:avLst/>
          </a:prstGeom>
          <a:ln w="76200">
            <a:solidFill>
              <a:srgbClr val="F3F5F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76DF7C57-7669-4436-CB78-96B59DBFE7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5184" y="8839884"/>
            <a:ext cx="971275" cy="97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10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762540" y="2421006"/>
            <a:ext cx="7381460" cy="1756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  <a:ea typeface="Roboto" panose="020F0502020204030204" pitchFamily="2" charset="0"/>
                <a:cs typeface="Roboto" panose="020F0502020204030204" pitchFamily="2" charset="0"/>
              </a:rPr>
              <a:t>OUR TEAM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8611C198-9E13-0249-D071-2E037EDCB79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triangle">
            <a:avLst>
              <a:gd name="adj" fmla="val 100000"/>
            </a:avLst>
          </a:prstGeom>
          <a:solidFill>
            <a:srgbClr val="F5F7F7"/>
          </a:solidFill>
          <a:ln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8ABAEF-28F2-EEA2-E647-FE8BC3D47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6147716"/>
            <a:ext cx="9591260" cy="37427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AB8784-DCF2-9574-D1C2-24CFD2B8D3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28677" y="8841805"/>
            <a:ext cx="1010534" cy="101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86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76200" y="-17780"/>
            <a:ext cx="183642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BC006629-105C-98D2-DF52-39B826E81BAF}"/>
              </a:ext>
            </a:extLst>
          </p:cNvPr>
          <p:cNvSpPr/>
          <p:nvPr/>
        </p:nvSpPr>
        <p:spPr>
          <a:xfrm>
            <a:off x="1522899" y="8149253"/>
            <a:ext cx="15242202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495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3" name="TextBox 13"/>
          <p:cNvSpPr txBox="1"/>
          <p:nvPr/>
        </p:nvSpPr>
        <p:spPr>
          <a:xfrm>
            <a:off x="2438400" y="419100"/>
            <a:ext cx="14554195" cy="1142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000" b="1" dirty="0">
                <a:solidFill>
                  <a:srgbClr val="231F20"/>
                </a:solidFill>
                <a:latin typeface="Signika negative" pitchFamily="2" charset="0"/>
              </a:rPr>
              <a:t>ST. XAVIER’S COLLEGE, AHMEDABAD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6B38EC1-744D-E53F-661D-488BECBC49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1126" y="5296516"/>
            <a:ext cx="15274860" cy="34720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34DC2-B853-AD67-E818-6567D01BFD66}"/>
              </a:ext>
            </a:extLst>
          </p:cNvPr>
          <p:cNvSpPr txBox="1"/>
          <p:nvPr/>
        </p:nvSpPr>
        <p:spPr>
          <a:xfrm>
            <a:off x="1828800" y="5602704"/>
            <a:ext cx="15263975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INTERNAL GUIDE : Ms. KHUSHBOO SHAH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EXTERNAL GUIDE : Mr. PALLAV MAMTORA (TECHMICRA IT SOLUTIONS)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92841DA-0479-36DA-C4F9-3C5403BC4478}"/>
              </a:ext>
            </a:extLst>
          </p:cNvPr>
          <p:cNvGrpSpPr/>
          <p:nvPr/>
        </p:nvGrpSpPr>
        <p:grpSpPr>
          <a:xfrm>
            <a:off x="1501127" y="2095500"/>
            <a:ext cx="15274859" cy="2804114"/>
            <a:chOff x="1501127" y="2448956"/>
            <a:chExt cx="15274859" cy="2804114"/>
          </a:xfrm>
        </p:grpSpPr>
        <p:sp>
          <p:nvSpPr>
            <p:cNvPr id="11" name="Freeform 11"/>
            <p:cNvSpPr/>
            <p:nvPr/>
          </p:nvSpPr>
          <p:spPr>
            <a:xfrm>
              <a:off x="1501127" y="4196789"/>
              <a:ext cx="3906395" cy="1039605"/>
            </a:xfrm>
            <a:prstGeom prst="roundRect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lnSpc>
                  <a:spcPts val="3483"/>
                </a:lnSpc>
              </a:pPr>
              <a:r>
                <a:rPr lang="en-US" sz="280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KRISHNA HANDA</a:t>
              </a:r>
            </a:p>
            <a:p>
              <a:pPr algn="ctr">
                <a:lnSpc>
                  <a:spcPts val="3483"/>
                </a:lnSpc>
              </a:pPr>
              <a:r>
                <a:rPr lang="en-US" sz="280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21-BCA-025</a:t>
              </a:r>
            </a:p>
          </p:txBody>
        </p:sp>
        <p:sp>
          <p:nvSpPr>
            <p:cNvPr id="20" name="Freeform 20"/>
            <p:cNvSpPr/>
            <p:nvPr/>
          </p:nvSpPr>
          <p:spPr>
            <a:xfrm>
              <a:off x="12869591" y="4196789"/>
              <a:ext cx="3906395" cy="1039605"/>
            </a:xfrm>
            <a:prstGeom prst="roundRect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lnSpc>
                  <a:spcPts val="3483"/>
                </a:lnSpc>
              </a:pPr>
              <a:r>
                <a:rPr lang="en-US" sz="280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NIHAR SHAH</a:t>
              </a:r>
              <a:br>
                <a:rPr lang="en-US" sz="280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</a:br>
              <a:r>
                <a:rPr lang="en-US" sz="280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21-BCA-070</a:t>
              </a:r>
            </a:p>
            <a:p>
              <a:endParaRPr lang="en-IN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en-IN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6" name="Freeform 16"/>
            <p:cNvSpPr/>
            <p:nvPr/>
          </p:nvSpPr>
          <p:spPr>
            <a:xfrm>
              <a:off x="7185359" y="4213465"/>
              <a:ext cx="3906395" cy="1039605"/>
            </a:xfrm>
            <a:prstGeom prst="roundRect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lnSpc>
                  <a:spcPts val="3483"/>
                </a:lnSpc>
              </a:pPr>
              <a:r>
                <a:rPr lang="en-US" sz="280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NAYAN PATIDAR</a:t>
              </a:r>
              <a:br>
                <a:rPr lang="en-US" sz="280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</a:br>
              <a:r>
                <a:rPr lang="en-US" sz="280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21-BCA-056</a:t>
              </a:r>
            </a:p>
            <a:p>
              <a:endParaRPr lang="en-IN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A7B76B1-2384-A2F6-FB13-5020AF82BE2F}"/>
                </a:ext>
              </a:extLst>
            </p:cNvPr>
            <p:cNvSpPr txBox="1"/>
            <p:nvPr/>
          </p:nvSpPr>
          <p:spPr>
            <a:xfrm>
              <a:off x="8039099" y="2448956"/>
              <a:ext cx="2133604" cy="715089"/>
            </a:xfrm>
            <a:prstGeom prst="roundRect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IN" sz="36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GROUP 8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12753B4-C2C2-D095-ECB5-2AA3B6D9E5D8}"/>
                </a:ext>
              </a:extLst>
            </p:cNvPr>
            <p:cNvGrpSpPr/>
            <p:nvPr/>
          </p:nvGrpSpPr>
          <p:grpSpPr>
            <a:xfrm>
              <a:off x="3454324" y="3171174"/>
              <a:ext cx="11379352" cy="1042291"/>
              <a:chOff x="3454324" y="3171174"/>
              <a:chExt cx="11379352" cy="1042291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AE44358A-D936-3F03-CD2B-BA77957ADE85}"/>
                  </a:ext>
                </a:extLst>
              </p:cNvPr>
              <p:cNvCxnSpPr>
                <a:cxnSpLocks/>
                <a:endCxn id="16" idx="0"/>
              </p:cNvCxnSpPr>
              <p:nvPr/>
            </p:nvCxnSpPr>
            <p:spPr>
              <a:xfrm flipH="1">
                <a:off x="9138557" y="3171174"/>
                <a:ext cx="5442" cy="1042291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0B843EF-2E18-35F7-9E35-894AA95C437A}"/>
                  </a:ext>
                </a:extLst>
              </p:cNvPr>
              <p:cNvCxnSpPr>
                <a:cxnSpLocks/>
                <a:endCxn id="11" idx="0"/>
              </p:cNvCxnSpPr>
              <p:nvPr/>
            </p:nvCxnSpPr>
            <p:spPr>
              <a:xfrm>
                <a:off x="3454324" y="3679024"/>
                <a:ext cx="1" cy="517765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3C40387-6386-2DA8-1699-B9DBF72A1D8D}"/>
                  </a:ext>
                </a:extLst>
              </p:cNvPr>
              <p:cNvCxnSpPr>
                <a:cxnSpLocks/>
                <a:endCxn id="20" idx="0"/>
              </p:cNvCxnSpPr>
              <p:nvPr/>
            </p:nvCxnSpPr>
            <p:spPr>
              <a:xfrm>
                <a:off x="14822788" y="3679024"/>
                <a:ext cx="1" cy="517765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8EF9273F-5E4D-6A8E-6FB6-153E2EDE99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67100" y="3690316"/>
                <a:ext cx="11366576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4D3B0039-9101-313C-09BC-77DD2BE6CC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65102" y="8781145"/>
            <a:ext cx="1118289" cy="1118289"/>
          </a:xfrm>
          <a:prstGeom prst="rect">
            <a:avLst/>
          </a:prstGeom>
        </p:spPr>
      </p:pic>
      <p:sp>
        <p:nvSpPr>
          <p:cNvPr id="9" name="Freeform 9"/>
          <p:cNvSpPr/>
          <p:nvPr/>
        </p:nvSpPr>
        <p:spPr>
          <a:xfrm>
            <a:off x="1828799" y="6927196"/>
            <a:ext cx="15263975" cy="1572833"/>
          </a:xfrm>
          <a:custGeom>
            <a:avLst/>
            <a:gdLst/>
            <a:ahLst/>
            <a:cxnLst/>
            <a:rect l="l" t="t" r="r" b="b"/>
            <a:pathLst>
              <a:path w="1104804" h="1121111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r>
              <a:rPr lang="en-IN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CO-ORDINATORS 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Mr. DHWANIR SHAH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Dr. MANALI BRAHMBHATT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8A80C9-C5C9-7309-2CF3-976C3EF3D3B5}"/>
              </a:ext>
            </a:extLst>
          </p:cNvPr>
          <p:cNvSpPr/>
          <p:nvPr/>
        </p:nvSpPr>
        <p:spPr>
          <a:xfrm>
            <a:off x="9051634" y="46818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">
              <a:schemeClr val="tx1"/>
            </a:gs>
            <a:gs pos="59000">
              <a:schemeClr val="tx1">
                <a:lumMod val="85000"/>
                <a:lumOff val="15000"/>
              </a:schemeClr>
            </a:gs>
            <a:gs pos="59000">
              <a:schemeClr val="tx1">
                <a:lumMod val="75000"/>
                <a:lumOff val="25000"/>
              </a:schemeClr>
            </a:gs>
            <a:gs pos="100000">
              <a:srgbClr val="0000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686300" y="3412673"/>
            <a:ext cx="8915400" cy="3487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COMPANY INTRODUCTION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4AC086-116B-5DA8-1ABB-0130626E30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76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0886" y="-544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7" name="TextBox 17"/>
          <p:cNvSpPr txBox="1"/>
          <p:nvPr/>
        </p:nvSpPr>
        <p:spPr>
          <a:xfrm>
            <a:off x="914400" y="607888"/>
            <a:ext cx="8862538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800" dirty="0">
                <a:solidFill>
                  <a:srgbClr val="231F20"/>
                </a:solidFill>
                <a:latin typeface="Signika negative" pitchFamily="2" charset="0"/>
              </a:rPr>
              <a:t>COMPANY INTRODUCTION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5A290E9-C749-3D58-20E1-751278D0358B}"/>
              </a:ext>
            </a:extLst>
          </p:cNvPr>
          <p:cNvGrpSpPr/>
          <p:nvPr/>
        </p:nvGrpSpPr>
        <p:grpSpPr>
          <a:xfrm>
            <a:off x="1447800" y="1876515"/>
            <a:ext cx="9938501" cy="3266985"/>
            <a:chOff x="1447800" y="1876515"/>
            <a:chExt cx="9938501" cy="3266985"/>
          </a:xfrm>
        </p:grpSpPr>
        <p:sp>
          <p:nvSpPr>
            <p:cNvPr id="6" name="Freeform 6"/>
            <p:cNvSpPr/>
            <p:nvPr/>
          </p:nvSpPr>
          <p:spPr>
            <a:xfrm>
              <a:off x="1633336" y="4110653"/>
              <a:ext cx="9752965" cy="1032847"/>
            </a:xfrm>
            <a:custGeom>
              <a:avLst/>
              <a:gdLst/>
              <a:ahLst/>
              <a:cxnLst/>
              <a:rect l="l" t="t" r="r" b="b"/>
              <a:pathLst>
                <a:path w="9752965" h="1032847">
                  <a:moveTo>
                    <a:pt x="0" y="0"/>
                  </a:moveTo>
                  <a:lnTo>
                    <a:pt x="9752965" y="0"/>
                  </a:lnTo>
                  <a:lnTo>
                    <a:pt x="9752965" y="1032847"/>
                  </a:lnTo>
                  <a:lnTo>
                    <a:pt x="0" y="10328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86495"/>
              </a:stretch>
            </a:blipFill>
          </p:spPr>
          <p:txBody>
            <a:bodyPr/>
            <a:lstStyle/>
            <a:p>
              <a:endParaRPr lang="en-IN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1447800" y="1876515"/>
              <a:ext cx="9938501" cy="3019782"/>
              <a:chOff x="0" y="-74156"/>
              <a:chExt cx="3682024" cy="88695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74156"/>
                <a:ext cx="3682024" cy="879777"/>
              </a:xfrm>
              <a:custGeom>
                <a:avLst/>
                <a:gdLst/>
                <a:ahLst/>
                <a:cxnLst/>
                <a:rect l="l" t="t" r="r" b="b"/>
                <a:pathLst>
                  <a:path w="3682024" h="746746">
                    <a:moveTo>
                      <a:pt x="0" y="0"/>
                    </a:moveTo>
                    <a:lnTo>
                      <a:pt x="3682024" y="0"/>
                    </a:lnTo>
                    <a:lnTo>
                      <a:pt x="3682024" y="746746"/>
                    </a:lnTo>
                    <a:lnTo>
                      <a:pt x="0" y="746746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  <p:txBody>
              <a:bodyPr/>
              <a:lstStyle/>
              <a:p>
                <a:endParaRPr lang="en-IN" sz="2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 sz="2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1962635" y="2339187"/>
              <a:ext cx="1159455" cy="1178744"/>
            </a:xfrm>
            <a:custGeom>
              <a:avLst/>
              <a:gdLst/>
              <a:ahLst/>
              <a:cxnLst/>
              <a:rect l="l" t="t" r="r" b="b"/>
              <a:pathLst>
                <a:path w="1159455" h="1178744">
                  <a:moveTo>
                    <a:pt x="0" y="0"/>
                  </a:moveTo>
                  <a:lnTo>
                    <a:pt x="1159455" y="0"/>
                  </a:lnTo>
                  <a:lnTo>
                    <a:pt x="1159455" y="1178744"/>
                  </a:lnTo>
                  <a:lnTo>
                    <a:pt x="0" y="11787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691563" y="2189245"/>
              <a:ext cx="7132181" cy="2369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dirty="0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Techmicra IT Solutions </a:t>
              </a:r>
              <a:r>
                <a:rPr lang="en-US" sz="2200" dirty="0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based in Ahmedabad have been providing IT solutions &amp; services to organizations 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dirty="0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since 2013 located at Office No 12. First Floor Sanidhya Building, Ashram Rd, opp. UCO Bank, Ellisbridge, 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dirty="0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Ahmedabad, Gujarat 380006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dirty="0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Contact Person: Pallav Mamtora</a:t>
              </a:r>
              <a:br>
                <a:rPr lang="en-US" sz="2200" dirty="0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</a:br>
              <a:r>
                <a:rPr lang="en-US" sz="2200" b="1" dirty="0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Contact No. 9727835207</a:t>
              </a:r>
              <a:r>
                <a:rPr lang="en-US" sz="2200" dirty="0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 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6B4A2409-5B47-1DEF-0D36-D72B33E262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4262" y="2098274"/>
            <a:ext cx="4915698" cy="141965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0" name="Freeform 6">
            <a:extLst>
              <a:ext uri="{FF2B5EF4-FFF2-40B4-BE49-F238E27FC236}">
                <a16:creationId xmlns:a16="http://schemas.microsoft.com/office/drawing/2014/main" id="{00088FD8-3C15-F910-4F1C-4CFA0C6E45D9}"/>
              </a:ext>
            </a:extLst>
          </p:cNvPr>
          <p:cNvSpPr/>
          <p:nvPr/>
        </p:nvSpPr>
        <p:spPr>
          <a:xfrm>
            <a:off x="1611565" y="8666358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4712416-8DFB-4A6B-16C0-89453ED4A5E3}"/>
              </a:ext>
            </a:extLst>
          </p:cNvPr>
          <p:cNvGrpSpPr/>
          <p:nvPr/>
        </p:nvGrpSpPr>
        <p:grpSpPr>
          <a:xfrm>
            <a:off x="1447800" y="5143500"/>
            <a:ext cx="9938501" cy="4540630"/>
            <a:chOff x="1999270" y="5673463"/>
            <a:chExt cx="9752965" cy="4540630"/>
          </a:xfrm>
        </p:grpSpPr>
        <p:grpSp>
          <p:nvGrpSpPr>
            <p:cNvPr id="13" name="Group 13"/>
            <p:cNvGrpSpPr/>
            <p:nvPr/>
          </p:nvGrpSpPr>
          <p:grpSpPr>
            <a:xfrm>
              <a:off x="1999270" y="5673463"/>
              <a:ext cx="9752965" cy="4540630"/>
              <a:chOff x="0" y="-19050"/>
              <a:chExt cx="3682024" cy="83185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682024" cy="762707"/>
              </a:xfrm>
              <a:custGeom>
                <a:avLst/>
                <a:gdLst/>
                <a:ahLst/>
                <a:cxnLst/>
                <a:rect l="l" t="t" r="r" b="b"/>
                <a:pathLst>
                  <a:path w="3682024" h="746746">
                    <a:moveTo>
                      <a:pt x="0" y="0"/>
                    </a:moveTo>
                    <a:lnTo>
                      <a:pt x="3682024" y="0"/>
                    </a:lnTo>
                    <a:lnTo>
                      <a:pt x="3682024" y="746746"/>
                    </a:lnTo>
                    <a:lnTo>
                      <a:pt x="0" y="746746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  <p:txBody>
              <a:bodyPr/>
              <a:lstStyle/>
              <a:p>
                <a:endParaRPr lang="en-IN" sz="2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 sz="2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4201146" y="6168636"/>
              <a:ext cx="7132181" cy="3385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dirty="0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The company started with web development and design solutions during its inception phase and now has more than 25 departments like CRM development, Branding solutions, ERP implementation solutions, database administration &amp; development, business intelligence and data analytics and more. With over 40 plus employees we are continually growing in each and every technology/domain. Extensive training and research programs for all our trainers and developers strengthen our grip and make us better in what we do.</a:t>
              </a:r>
            </a:p>
          </p:txBody>
        </p:sp>
        <p:sp>
          <p:nvSpPr>
            <p:cNvPr id="11" name="Freeform 11"/>
            <p:cNvSpPr/>
            <p:nvPr/>
          </p:nvSpPr>
          <p:spPr>
            <a:xfrm>
              <a:off x="2493811" y="6056315"/>
              <a:ext cx="1156649" cy="1173721"/>
            </a:xfrm>
            <a:custGeom>
              <a:avLst/>
              <a:gdLst/>
              <a:ahLst/>
              <a:cxnLst/>
              <a:rect l="l" t="t" r="r" b="b"/>
              <a:pathLst>
                <a:path w="1156649" h="1173721">
                  <a:moveTo>
                    <a:pt x="0" y="0"/>
                  </a:moveTo>
                  <a:lnTo>
                    <a:pt x="1156649" y="0"/>
                  </a:lnTo>
                  <a:lnTo>
                    <a:pt x="1156649" y="1173721"/>
                  </a:lnTo>
                  <a:lnTo>
                    <a:pt x="0" y="117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pic>
        <p:nvPicPr>
          <p:cNvPr id="27" name="Graphic 26" descr="Connections with solid fill">
            <a:extLst>
              <a:ext uri="{FF2B5EF4-FFF2-40B4-BE49-F238E27FC236}">
                <a16:creationId xmlns:a16="http://schemas.microsoft.com/office/drawing/2014/main" id="{E4B1FDEE-ADB2-F5EA-75E9-975A37AD58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625527" y="4592736"/>
            <a:ext cx="4214673" cy="421467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5C67EC2-C8E9-6452-06E1-E2A14C65EBE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76435" y="8807409"/>
            <a:ext cx="1100080" cy="11000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2000">
              <a:srgbClr val="1D1D1D"/>
            </a:gs>
            <a:gs pos="33000">
              <a:srgbClr val="131313"/>
            </a:gs>
            <a:gs pos="11000">
              <a:schemeClr val="tx1">
                <a:lumMod val="85000"/>
                <a:lumOff val="15000"/>
              </a:schemeClr>
            </a:gs>
            <a:gs pos="76000">
              <a:schemeClr val="tx1"/>
            </a:gs>
            <a:gs pos="65000">
              <a:schemeClr val="tx1"/>
            </a:gs>
            <a:gs pos="72000">
              <a:schemeClr val="tx1">
                <a:lumMod val="75000"/>
                <a:lumOff val="25000"/>
              </a:schemeClr>
            </a:gs>
            <a:gs pos="100000">
              <a:srgbClr val="0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674680" y="3399464"/>
            <a:ext cx="6938639" cy="34880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PROJECT 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E819F-49B0-7AED-37EC-9B685BA5E7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301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1"/>
            <a:ext cx="18288000" cy="2917816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24542" y="783935"/>
            <a:ext cx="10906040" cy="1388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00" dirty="0">
                <a:solidFill>
                  <a:srgbClr val="FFFFFF"/>
                </a:solidFill>
                <a:latin typeface="Signika negative" pitchFamily="2" charset="0"/>
              </a:rPr>
              <a:t>PROJECT DEFINITION</a:t>
            </a:r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0C5FC35D-0B40-1F60-D771-F8F32AA833C4}"/>
              </a:ext>
            </a:extLst>
          </p:cNvPr>
          <p:cNvSpPr/>
          <p:nvPr/>
        </p:nvSpPr>
        <p:spPr>
          <a:xfrm>
            <a:off x="1517378" y="3804937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4F3B1A7-E0C8-AF2A-D2CF-5D9147655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74" y="3317949"/>
            <a:ext cx="12023537" cy="97397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86D6A89-F4AF-EC12-3F16-C92FE9EE9902}"/>
              </a:ext>
            </a:extLst>
          </p:cNvPr>
          <p:cNvGrpSpPr/>
          <p:nvPr/>
        </p:nvGrpSpPr>
        <p:grpSpPr>
          <a:xfrm>
            <a:off x="740992" y="3317950"/>
            <a:ext cx="12034420" cy="1801917"/>
            <a:chOff x="773669" y="3387631"/>
            <a:chExt cx="12034420" cy="1801917"/>
          </a:xfrm>
        </p:grpSpPr>
        <p:sp>
          <p:nvSpPr>
            <p:cNvPr id="15" name="TextBox 15"/>
            <p:cNvSpPr txBox="1"/>
            <p:nvPr/>
          </p:nvSpPr>
          <p:spPr>
            <a:xfrm>
              <a:off x="773669" y="3387631"/>
              <a:ext cx="5689663" cy="1801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sz="2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928746" y="3667762"/>
              <a:ext cx="11879343" cy="34624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734"/>
                </a:lnSpc>
              </a:pPr>
              <a:r>
                <a:rPr lang="en-US" sz="240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Tonsorium (Latin) is a location where a skilled barber offers services.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4134702" y="955527"/>
            <a:ext cx="2647237" cy="2687084"/>
          </a:xfrm>
          <a:custGeom>
            <a:avLst/>
            <a:gdLst/>
            <a:ahLst/>
            <a:cxnLst/>
            <a:rect l="l" t="t" r="r" b="b"/>
            <a:pathLst>
              <a:path w="4473739" h="2443073">
                <a:moveTo>
                  <a:pt x="0" y="0"/>
                </a:moveTo>
                <a:lnTo>
                  <a:pt x="4473739" y="0"/>
                </a:lnTo>
                <a:lnTo>
                  <a:pt x="4473739" y="2443073"/>
                </a:lnTo>
                <a:lnTo>
                  <a:pt x="0" y="24430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8C4C3DB7-9474-B791-FACB-1AE4F0B34558}"/>
              </a:ext>
            </a:extLst>
          </p:cNvPr>
          <p:cNvSpPr/>
          <p:nvPr/>
        </p:nvSpPr>
        <p:spPr>
          <a:xfrm>
            <a:off x="1577617" y="8644524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F02B8ED-9480-9175-98E0-2CBCE2F45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74" y="4991100"/>
            <a:ext cx="12023537" cy="4076644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751878" y="4692058"/>
            <a:ext cx="12202122" cy="5795010"/>
            <a:chOff x="-277731" y="-206273"/>
            <a:chExt cx="2358531" cy="1019073"/>
          </a:xfrm>
        </p:grpSpPr>
        <p:sp>
          <p:nvSpPr>
            <p:cNvPr id="22" name="Freeform 22"/>
            <p:cNvSpPr/>
            <p:nvPr/>
          </p:nvSpPr>
          <p:spPr>
            <a:xfrm>
              <a:off x="-277731" y="-206273"/>
              <a:ext cx="2358531" cy="796224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noFill/>
            </a:ln>
          </p:spPr>
          <p:txBody>
            <a:bodyPr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Tonsorium Twits will be a web-based application which is used for the unisex Tonsorium.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This system will manage the day-to-day tasks of the Tonsorium related to it’s Admin, Customer and Staff Members.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Customer can choose among multiple tonsoriums across City and manage Appointments online.</a:t>
              </a:r>
            </a:p>
            <a:p>
              <a:r>
                <a:rPr lang="en-US" sz="24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Maintains the clients, offers, employees and accounts which include the bills, expenses etc</a:t>
              </a:r>
              <a:r>
                <a:rPr lang="en-US" sz="24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</a:t>
              </a:r>
              <a:endPara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sz="2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C4B8730-D21D-483C-2717-DB7D22EF8DE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505" y="4291925"/>
            <a:ext cx="3823633" cy="50395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599E874-0C70-B0B4-97AA-2A8E940342E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178" y="8865791"/>
            <a:ext cx="1100080" cy="11000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chemeClr val="tx1">
                <a:lumMod val="85000"/>
                <a:lumOff val="15000"/>
              </a:schemeClr>
            </a:gs>
            <a:gs pos="32000">
              <a:schemeClr val="tx1">
                <a:lumMod val="75000"/>
                <a:lumOff val="25000"/>
              </a:schemeClr>
            </a:gs>
            <a:gs pos="35000">
              <a:srgbClr val="131313"/>
            </a:gs>
            <a:gs pos="32000">
              <a:srgbClr val="0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876800" y="3408730"/>
            <a:ext cx="8534400" cy="3469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REQUIREMENT GATHERING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643BAC-7F45-8375-C808-70BBF8165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2240</TotalTime>
  <Words>765</Words>
  <Application>Microsoft Office PowerPoint</Application>
  <PresentationFormat>Custom</PresentationFormat>
  <Paragraphs>179</Paragraphs>
  <Slides>27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Calibri</vt:lpstr>
      <vt:lpstr>Arial</vt:lpstr>
      <vt:lpstr>Signika Negative</vt:lpstr>
      <vt:lpstr>Georgia Pro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</dc:title>
  <dc:creator>Nayan Patidar</dc:creator>
  <cp:lastModifiedBy>Nayan Patidar</cp:lastModifiedBy>
  <cp:revision>193</cp:revision>
  <dcterms:created xsi:type="dcterms:W3CDTF">2006-08-16T00:00:00Z</dcterms:created>
  <dcterms:modified xsi:type="dcterms:W3CDTF">2023-10-29T06:03:37Z</dcterms:modified>
  <dc:identifier>DAFrzoXTqDY</dc:identifier>
</cp:coreProperties>
</file>